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137" r:id="rId1"/>
  </p:sldMasterIdLst>
  <p:notesMasterIdLst>
    <p:notesMasterId r:id="rId29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20585A0-C5B1-E84C-B48F-75657D71918F}">
          <p14:sldIdLst>
            <p14:sldId id="265"/>
          </p14:sldIdLst>
        </p14:section>
        <p14:section name="task 1" id="{8176A2A7-9774-4841-B78E-9A48A00EA68C}">
          <p14:sldIdLst>
            <p14:sldId id="256"/>
            <p14:sldId id="257"/>
            <p14:sldId id="258"/>
            <p14:sldId id="259"/>
          </p14:sldIdLst>
        </p14:section>
        <p14:section name="task2" id="{D6A181A1-C3AE-7845-948C-49C2A841FC9E}">
          <p14:sldIdLst>
            <p14:sldId id="260"/>
            <p14:sldId id="261"/>
            <p14:sldId id="262"/>
          </p14:sldIdLst>
        </p14:section>
        <p14:section name="task3" id="{3B6B9E0E-69A0-C348-929A-C243A090F9B2}">
          <p14:sldIdLst>
            <p14:sldId id="263"/>
            <p14:sldId id="264"/>
            <p14:sldId id="266"/>
            <p14:sldId id="267"/>
          </p14:sldIdLst>
        </p14:section>
        <p14:section name="task4" id="{814D49AF-AEFE-4F46-92B7-6457C6576E19}">
          <p14:sldIdLst>
            <p14:sldId id="268"/>
            <p14:sldId id="269"/>
            <p14:sldId id="270"/>
            <p14:sldId id="271"/>
          </p14:sldIdLst>
        </p14:section>
        <p14:section name="Task5" id="{99D5A697-476C-4A4A-A174-3D90877D73B0}">
          <p14:sldIdLst>
            <p14:sldId id="272"/>
            <p14:sldId id="273"/>
            <p14:sldId id="274"/>
            <p14:sldId id="275"/>
          </p14:sldIdLst>
        </p14:section>
        <p14:section name="Task6" id="{D7C56BE2-1ECD-C948-AE37-76E7437D40AF}">
          <p14:sldIdLst>
            <p14:sldId id="276"/>
            <p14:sldId id="277"/>
            <p14:sldId id="278"/>
          </p14:sldIdLst>
        </p14:section>
        <p14:section name="task7" id="{AF72D5F0-26F9-714E-B5B8-7D6BF1E99335}">
          <p14:sldIdLst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00"/>
    <a:srgbClr val="FFD649"/>
    <a:srgbClr val="E0E0E0"/>
    <a:srgbClr val="5C5E43"/>
    <a:srgbClr val="AA9C86"/>
    <a:srgbClr val="A02B93"/>
    <a:srgbClr val="320D2E"/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08"/>
    <p:restoredTop sz="94692"/>
  </p:normalViewPr>
  <p:slideViewPr>
    <p:cSldViewPr snapToGrid="0">
      <p:cViewPr varScale="1">
        <p:scale>
          <a:sx n="140" d="100"/>
          <a:sy n="140" d="100"/>
        </p:scale>
        <p:origin x="240" y="568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/Downloads/%20flip.sql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/Downloads/fip2%20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/Downloads/flip2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 flip.sql'!$B$1</c:f>
              <c:strCache>
                <c:ptCount val="1"/>
                <c:pt idx="0">
                  <c:v>Avg_Delivery_Delay_Days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flip.sql'!$A$2:$A$7</c:f>
              <c:strCache>
                <c:ptCount val="6"/>
                <c:pt idx="0">
                  <c:v>Ahmedabad</c:v>
                </c:pt>
                <c:pt idx="1">
                  <c:v>Pune</c:v>
                </c:pt>
                <c:pt idx="2">
                  <c:v>Lucknow</c:v>
                </c:pt>
                <c:pt idx="3">
                  <c:v>Bengaluru</c:v>
                </c:pt>
                <c:pt idx="4">
                  <c:v>Mumbai</c:v>
                </c:pt>
                <c:pt idx="5">
                  <c:v>Hyderabad</c:v>
                </c:pt>
              </c:strCache>
            </c:strRef>
          </c:cat>
          <c:val>
            <c:numRef>
              <c:f>' flip.sql'!$B$2:$B$7</c:f>
              <c:numCache>
                <c:formatCode>General</c:formatCode>
                <c:ptCount val="6"/>
                <c:pt idx="0">
                  <c:v>0.61</c:v>
                </c:pt>
                <c:pt idx="1">
                  <c:v>0.56000000000000005</c:v>
                </c:pt>
                <c:pt idx="2">
                  <c:v>0.54</c:v>
                </c:pt>
                <c:pt idx="3">
                  <c:v>0.5</c:v>
                </c:pt>
                <c:pt idx="4">
                  <c:v>0.47</c:v>
                </c:pt>
                <c:pt idx="5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E7-4649-BB18-DE3B2CB5695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70326959"/>
        <c:axId val="1470330447"/>
      </c:barChart>
      <c:catAx>
        <c:axId val="1470326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0330447"/>
        <c:crosses val="autoZero"/>
        <c:auto val="1"/>
        <c:lblAlgn val="ctr"/>
        <c:lblOffset val="100"/>
        <c:noMultiLvlLbl val="0"/>
      </c:catAx>
      <c:valAx>
        <c:axId val="1470330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03269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on- time delivery</a:t>
            </a:r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0.36503609813001014"/>
          <c:y val="2.22965440356744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'fip2 '!$B$1</c:f>
              <c:strCache>
                <c:ptCount val="1"/>
                <c:pt idx="0">
                  <c:v>Total_Deliveries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3B72-2947-A43E-018D1B8424A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3B72-2947-A43E-018D1B8424A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3B72-2947-A43E-018D1B8424A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3B72-2947-A43E-018D1B8424A0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9-3B72-2947-A43E-018D1B8424A0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8000"/>
                      <a:lumMod val="114000"/>
                    </a:schemeClr>
                  </a:gs>
                  <a:gs pos="100000">
                    <a:schemeClr val="accent6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B-3B72-2947-A43E-018D1B8424A0}"/>
              </c:ext>
            </c:extLst>
          </c:dPt>
          <c:dLbls>
            <c:dLbl>
              <c:idx val="5"/>
              <c:layout>
                <c:manualLayout>
                  <c:x val="-4.3360433604336043E-2"/>
                  <c:y val="5.12820512820512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B72-2947-A43E-018D1B8424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'fip2 '!$A$2:$A$7</c:f>
              <c:strCache>
                <c:ptCount val="6"/>
                <c:pt idx="0">
                  <c:v>Hyderabad</c:v>
                </c:pt>
                <c:pt idx="1">
                  <c:v>Ahmedabad</c:v>
                </c:pt>
                <c:pt idx="2">
                  <c:v>Pune</c:v>
                </c:pt>
                <c:pt idx="3">
                  <c:v>Lucknow</c:v>
                </c:pt>
                <c:pt idx="4">
                  <c:v>Mumbai</c:v>
                </c:pt>
                <c:pt idx="5">
                  <c:v>Bengaluru</c:v>
                </c:pt>
              </c:strCache>
            </c:strRef>
          </c:cat>
          <c:val>
            <c:numRef>
              <c:f>'fip2 '!$B$2:$B$7</c:f>
              <c:numCache>
                <c:formatCode>General</c:formatCode>
                <c:ptCount val="6"/>
                <c:pt idx="0">
                  <c:v>155</c:v>
                </c:pt>
                <c:pt idx="1">
                  <c:v>33</c:v>
                </c:pt>
                <c:pt idx="2">
                  <c:v>36</c:v>
                </c:pt>
                <c:pt idx="3">
                  <c:v>13</c:v>
                </c:pt>
                <c:pt idx="4">
                  <c:v>51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B72-2947-A43E-018D1B8424A0}"/>
            </c:ext>
          </c:extLst>
        </c:ser>
        <c:ser>
          <c:idx val="1"/>
          <c:order val="1"/>
          <c:tx>
            <c:strRef>
              <c:f>'fip2 '!$C$1</c:f>
              <c:strCache>
                <c:ptCount val="1"/>
                <c:pt idx="0">
                  <c:v>Total_OnTime_Deliveries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E-3B72-2947-A43E-018D1B8424A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0-3B72-2947-A43E-018D1B8424A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2-3B72-2947-A43E-018D1B8424A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4-3B72-2947-A43E-018D1B8424A0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6-3B72-2947-A43E-018D1B8424A0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8000"/>
                      <a:lumMod val="114000"/>
                    </a:schemeClr>
                  </a:gs>
                  <a:gs pos="100000">
                    <a:schemeClr val="accent6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8-3B72-2947-A43E-018D1B8424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'fip2 '!$A$2:$A$7</c:f>
              <c:strCache>
                <c:ptCount val="6"/>
                <c:pt idx="0">
                  <c:v>Hyderabad</c:v>
                </c:pt>
                <c:pt idx="1">
                  <c:v>Ahmedabad</c:v>
                </c:pt>
                <c:pt idx="2">
                  <c:v>Pune</c:v>
                </c:pt>
                <c:pt idx="3">
                  <c:v>Lucknow</c:v>
                </c:pt>
                <c:pt idx="4">
                  <c:v>Mumbai</c:v>
                </c:pt>
                <c:pt idx="5">
                  <c:v>Bengaluru</c:v>
                </c:pt>
              </c:strCache>
            </c:strRef>
          </c:cat>
          <c:val>
            <c:numRef>
              <c:f>'fip2 '!$C$2:$C$7</c:f>
              <c:numCache>
                <c:formatCode>General</c:formatCode>
                <c:ptCount val="6"/>
                <c:pt idx="0">
                  <c:v>118</c:v>
                </c:pt>
                <c:pt idx="1">
                  <c:v>23</c:v>
                </c:pt>
                <c:pt idx="2">
                  <c:v>25</c:v>
                </c:pt>
                <c:pt idx="3">
                  <c:v>9</c:v>
                </c:pt>
                <c:pt idx="4">
                  <c:v>35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3B72-2947-A43E-018D1B8424A0}"/>
            </c:ext>
          </c:extLst>
        </c:ser>
        <c:ser>
          <c:idx val="2"/>
          <c:order val="2"/>
          <c:tx>
            <c:strRef>
              <c:f>'fip2 '!$D$1</c:f>
              <c:strCache>
                <c:ptCount val="1"/>
                <c:pt idx="0">
                  <c:v>On_Time_Delivery_Percentage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B-3B72-2947-A43E-018D1B8424A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D-3B72-2947-A43E-018D1B8424A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F-3B72-2947-A43E-018D1B8424A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1-3B72-2947-A43E-018D1B8424A0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3-3B72-2947-A43E-018D1B8424A0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8000"/>
                      <a:lumMod val="114000"/>
                    </a:schemeClr>
                  </a:gs>
                  <a:gs pos="100000">
                    <a:schemeClr val="accent6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5-3B72-2947-A43E-018D1B8424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'fip2 '!$A$2:$A$7</c:f>
              <c:strCache>
                <c:ptCount val="6"/>
                <c:pt idx="0">
                  <c:v>Hyderabad</c:v>
                </c:pt>
                <c:pt idx="1">
                  <c:v>Ahmedabad</c:v>
                </c:pt>
                <c:pt idx="2">
                  <c:v>Pune</c:v>
                </c:pt>
                <c:pt idx="3">
                  <c:v>Lucknow</c:v>
                </c:pt>
                <c:pt idx="4">
                  <c:v>Mumbai</c:v>
                </c:pt>
                <c:pt idx="5">
                  <c:v>Bengaluru</c:v>
                </c:pt>
              </c:strCache>
            </c:strRef>
          </c:cat>
          <c:val>
            <c:numRef>
              <c:f>'fip2 '!$D$2:$D$7</c:f>
              <c:numCache>
                <c:formatCode>General</c:formatCode>
                <c:ptCount val="6"/>
                <c:pt idx="0">
                  <c:v>76.13</c:v>
                </c:pt>
                <c:pt idx="1">
                  <c:v>69.7</c:v>
                </c:pt>
                <c:pt idx="2">
                  <c:v>69.44</c:v>
                </c:pt>
                <c:pt idx="3">
                  <c:v>69.23</c:v>
                </c:pt>
                <c:pt idx="4">
                  <c:v>68.63</c:v>
                </c:pt>
                <c:pt idx="5">
                  <c:v>66.67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3B72-2947-A43E-018D1B8424A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flip2!$B$1</c:f>
              <c:strCache>
                <c:ptCount val="1"/>
                <c:pt idx="0">
                  <c:v>Avg_Traffic_Delay_Min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flip2!$A$2:$A$21</c:f>
              <c:strCache>
                <c:ptCount val="20"/>
                <c:pt idx="0">
                  <c:v>RT_08</c:v>
                </c:pt>
                <c:pt idx="1">
                  <c:v>RT_15</c:v>
                </c:pt>
                <c:pt idx="2">
                  <c:v>RT_09</c:v>
                </c:pt>
                <c:pt idx="3">
                  <c:v>RT_17</c:v>
                </c:pt>
                <c:pt idx="4">
                  <c:v>RT_01</c:v>
                </c:pt>
                <c:pt idx="5">
                  <c:v>RT_07</c:v>
                </c:pt>
                <c:pt idx="6">
                  <c:v>RT_12</c:v>
                </c:pt>
                <c:pt idx="7">
                  <c:v>RT_13</c:v>
                </c:pt>
                <c:pt idx="8">
                  <c:v>RT_05</c:v>
                </c:pt>
                <c:pt idx="9">
                  <c:v>RT_19</c:v>
                </c:pt>
                <c:pt idx="10">
                  <c:v>RT_20</c:v>
                </c:pt>
                <c:pt idx="11">
                  <c:v>RT_14</c:v>
                </c:pt>
                <c:pt idx="12">
                  <c:v>RT_02</c:v>
                </c:pt>
                <c:pt idx="13">
                  <c:v>RT_16</c:v>
                </c:pt>
                <c:pt idx="14">
                  <c:v>RT_03</c:v>
                </c:pt>
                <c:pt idx="15">
                  <c:v>RT_04</c:v>
                </c:pt>
                <c:pt idx="16">
                  <c:v>RT_11</c:v>
                </c:pt>
                <c:pt idx="17">
                  <c:v>RT_18</c:v>
                </c:pt>
                <c:pt idx="18">
                  <c:v>RT_06</c:v>
                </c:pt>
                <c:pt idx="19">
                  <c:v>RT_10</c:v>
                </c:pt>
              </c:strCache>
            </c:strRef>
          </c:cat>
          <c:val>
            <c:numRef>
              <c:f>flip2!$B$2:$B$21</c:f>
              <c:numCache>
                <c:formatCode>General</c:formatCode>
                <c:ptCount val="20"/>
                <c:pt idx="0">
                  <c:v>90</c:v>
                </c:pt>
                <c:pt idx="1">
                  <c:v>87</c:v>
                </c:pt>
                <c:pt idx="2">
                  <c:v>83</c:v>
                </c:pt>
                <c:pt idx="3">
                  <c:v>81</c:v>
                </c:pt>
                <c:pt idx="4">
                  <c:v>67</c:v>
                </c:pt>
                <c:pt idx="5">
                  <c:v>58</c:v>
                </c:pt>
                <c:pt idx="6">
                  <c:v>58</c:v>
                </c:pt>
                <c:pt idx="7">
                  <c:v>56</c:v>
                </c:pt>
                <c:pt idx="8">
                  <c:v>55</c:v>
                </c:pt>
                <c:pt idx="9">
                  <c:v>50</c:v>
                </c:pt>
                <c:pt idx="10">
                  <c:v>37</c:v>
                </c:pt>
                <c:pt idx="11">
                  <c:v>36</c:v>
                </c:pt>
                <c:pt idx="12">
                  <c:v>30</c:v>
                </c:pt>
                <c:pt idx="13">
                  <c:v>30</c:v>
                </c:pt>
                <c:pt idx="14">
                  <c:v>29</c:v>
                </c:pt>
                <c:pt idx="15">
                  <c:v>23</c:v>
                </c:pt>
                <c:pt idx="16">
                  <c:v>20</c:v>
                </c:pt>
                <c:pt idx="17">
                  <c:v>17</c:v>
                </c:pt>
                <c:pt idx="18">
                  <c:v>15</c:v>
                </c:pt>
                <c:pt idx="1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2F-0F41-9EA9-DDC0E71FD2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86601215"/>
        <c:axId val="1272903647"/>
      </c:barChart>
      <c:catAx>
        <c:axId val="1486601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903647"/>
        <c:crosses val="autoZero"/>
        <c:auto val="1"/>
        <c:lblAlgn val="ctr"/>
        <c:lblOffset val="100"/>
        <c:noMultiLvlLbl val="0"/>
      </c:catAx>
      <c:valAx>
        <c:axId val="1272903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660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4DADE-1322-0945-B1DF-886BEB4B8EC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94903-8B09-3A45-8D05-A688F6692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38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94903-8B09-3A45-8D05-A688F6692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70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94903-8B09-3A45-8D05-A688F6692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94903-8B09-3A45-8D05-A688F6692E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0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1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3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93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02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24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35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45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18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4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90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26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01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68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00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7B9AFF-6A55-9D44-B96C-7DDB030EB841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36D8221-7224-6A4D-B369-04CA1A6E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8" r:id="rId1"/>
    <p:sldLayoutId id="2147485139" r:id="rId2"/>
    <p:sldLayoutId id="2147485140" r:id="rId3"/>
    <p:sldLayoutId id="2147485141" r:id="rId4"/>
    <p:sldLayoutId id="2147485142" r:id="rId5"/>
    <p:sldLayoutId id="2147485143" r:id="rId6"/>
    <p:sldLayoutId id="2147485144" r:id="rId7"/>
    <p:sldLayoutId id="2147485145" r:id="rId8"/>
    <p:sldLayoutId id="2147485146" r:id="rId9"/>
    <p:sldLayoutId id="2147485147" r:id="rId10"/>
    <p:sldLayoutId id="2147485148" r:id="rId11"/>
    <p:sldLayoutId id="2147485149" r:id="rId12"/>
    <p:sldLayoutId id="2147485150" r:id="rId13"/>
    <p:sldLayoutId id="2147485151" r:id="rId14"/>
    <p:sldLayoutId id="2147485152" r:id="rId15"/>
    <p:sldLayoutId id="2147485153" r:id="rId16"/>
    <p:sldLayoutId id="2147485154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svg"/><Relationship Id="rId9" Type="http://schemas.microsoft.com/office/2007/relationships/hdphoto" Target="../media/hdphoto2.wdp"/><Relationship Id="rId1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hart" Target="../charts/chart3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om.com/share/890080e10b1d4357b3d94f624bf52362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yellow background with a logo&#10;&#10;AI-generated content may be incorrect.">
            <a:extLst>
              <a:ext uri="{FF2B5EF4-FFF2-40B4-BE49-F238E27FC236}">
                <a16:creationId xmlns:a16="http://schemas.microsoft.com/office/drawing/2014/main" id="{7B0447E4-1DAB-0906-CBAA-37AD3BE1CA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9428" y="0"/>
            <a:ext cx="12192001" cy="685799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B45BDC-2D5F-3DCB-E243-94F4D4A481B2}"/>
              </a:ext>
            </a:extLst>
          </p:cNvPr>
          <p:cNvGrpSpPr/>
          <p:nvPr/>
        </p:nvGrpSpPr>
        <p:grpSpPr>
          <a:xfrm>
            <a:off x="2767012" y="830262"/>
            <a:ext cx="5895975" cy="5781675"/>
            <a:chOff x="2830512" y="766762"/>
            <a:chExt cx="5895975" cy="57816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D7E4225-4AF2-2F46-C8DF-F48DBDC53A10}"/>
                </a:ext>
              </a:extLst>
            </p:cNvPr>
            <p:cNvSpPr/>
            <p:nvPr/>
          </p:nvSpPr>
          <p:spPr>
            <a:xfrm>
              <a:off x="2830512" y="766762"/>
              <a:ext cx="5895975" cy="578167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 w="139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008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E0DB15-9B7E-78B3-45E2-F626DFE4202B}"/>
                </a:ext>
              </a:extLst>
            </p:cNvPr>
            <p:cNvSpPr txBox="1"/>
            <p:nvPr/>
          </p:nvSpPr>
          <p:spPr>
            <a:xfrm>
              <a:off x="4556123" y="3242100"/>
              <a:ext cx="2444751" cy="830997"/>
            </a:xfrm>
            <a:prstGeom prst="rect">
              <a:avLst/>
            </a:prstGeom>
            <a:solidFill>
              <a:srgbClr val="FFD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SQL </a:t>
              </a:r>
            </a:p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</a:t>
              </a:r>
            </a:p>
          </p:txBody>
        </p:sp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A37098CF-2F92-0602-3576-FF982C39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2849" y="1398051"/>
              <a:ext cx="1511300" cy="15113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8EF79CB-EB80-4D98-A26B-9A3945E86F44}"/>
              </a:ext>
            </a:extLst>
          </p:cNvPr>
          <p:cNvSpPr/>
          <p:nvPr/>
        </p:nvSpPr>
        <p:spPr>
          <a:xfrm>
            <a:off x="3670300" y="4311799"/>
            <a:ext cx="4152900" cy="113639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 OPTIMIZATION FOR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 ROUTES</a:t>
            </a:r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</a:t>
            </a:r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FLIPKART</a:t>
            </a:r>
          </a:p>
        </p:txBody>
      </p:sp>
      <p:pic>
        <p:nvPicPr>
          <p:cNvPr id="5" name="Picture 4" descr="A logo of a facebook store&#10;&#10;AI-generated content may be incorrect.">
            <a:extLst>
              <a:ext uri="{FF2B5EF4-FFF2-40B4-BE49-F238E27FC236}">
                <a16:creationId xmlns:a16="http://schemas.microsoft.com/office/drawing/2014/main" id="{98923CE6-6FCE-A9B1-92AF-179B2493CEE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 rot="1070301">
            <a:off x="1727358" y="3402600"/>
            <a:ext cx="741118" cy="687060"/>
          </a:xfrm>
          <a:prstGeom prst="rect">
            <a:avLst/>
          </a:prstGeom>
        </p:spPr>
      </p:pic>
      <p:pic>
        <p:nvPicPr>
          <p:cNvPr id="9" name="Picture 8" descr="A white square with a logo on it&#10;&#10;AI-generated content may be incorrect.">
            <a:extLst>
              <a:ext uri="{FF2B5EF4-FFF2-40B4-BE49-F238E27FC236}">
                <a16:creationId xmlns:a16="http://schemas.microsoft.com/office/drawing/2014/main" id="{9889E809-BAD6-EE41-8308-4CAB3E0812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47860">
            <a:off x="8595001" y="1064490"/>
            <a:ext cx="1182551" cy="794122"/>
          </a:xfrm>
          <a:prstGeom prst="rect">
            <a:avLst/>
          </a:prstGeom>
        </p:spPr>
      </p:pic>
      <p:pic>
        <p:nvPicPr>
          <p:cNvPr id="11" name="Picture 10" descr="A yellow square with a blue letter f in it&#10;&#10;AI-generated content may be incorrect.">
            <a:extLst>
              <a:ext uri="{FF2B5EF4-FFF2-40B4-BE49-F238E27FC236}">
                <a16:creationId xmlns:a16="http://schemas.microsoft.com/office/drawing/2014/main" id="{2BFFF8C9-9AE4-2EE6-2CAB-425F1D96DEE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9520" y="2179863"/>
            <a:ext cx="821559" cy="968188"/>
          </a:xfrm>
          <a:prstGeom prst="rect">
            <a:avLst/>
          </a:prstGeom>
        </p:spPr>
      </p:pic>
      <p:pic>
        <p:nvPicPr>
          <p:cNvPr id="14" name="Picture 13" descr="A computer with headphones and a bag&#10;&#10;AI-generated content may be incorrect.">
            <a:extLst>
              <a:ext uri="{FF2B5EF4-FFF2-40B4-BE49-F238E27FC236}">
                <a16:creationId xmlns:a16="http://schemas.microsoft.com/office/drawing/2014/main" id="{9CF044C7-29C2-E72F-3E95-34DA6E2BD04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42012">
            <a:off x="1913040" y="814863"/>
            <a:ext cx="1564951" cy="938971"/>
          </a:xfrm>
          <a:prstGeom prst="rect">
            <a:avLst/>
          </a:prstGeom>
        </p:spPr>
      </p:pic>
      <p:pic>
        <p:nvPicPr>
          <p:cNvPr id="16" name="Picture 15" descr="A cardboard box with blue and yellow labels&#10;&#10;AI-generated content may be incorrect.">
            <a:extLst>
              <a:ext uri="{FF2B5EF4-FFF2-40B4-BE49-F238E27FC236}">
                <a16:creationId xmlns:a16="http://schemas.microsoft.com/office/drawing/2014/main" id="{7DFED084-AB02-9453-A9DA-0DAED8A84B0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 rot="20738216">
            <a:off x="8398472" y="5734607"/>
            <a:ext cx="1476021" cy="830262"/>
          </a:xfrm>
          <a:prstGeom prst="rect">
            <a:avLst/>
          </a:prstGeom>
        </p:spPr>
      </p:pic>
      <p:pic>
        <p:nvPicPr>
          <p:cNvPr id="20" name="Picture 19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90CC85BC-AA24-8BA6-579F-0BD31BD627C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1098231">
            <a:off x="890407" y="5468569"/>
            <a:ext cx="2076038" cy="901700"/>
          </a:xfrm>
          <a:prstGeom prst="rect">
            <a:avLst/>
          </a:prstGeom>
        </p:spPr>
      </p:pic>
      <p:pic>
        <p:nvPicPr>
          <p:cNvPr id="22" name="Picture 21" descr="A computer and other objects on a blue surface&#10;&#10;AI-generated content may be incorrect.">
            <a:extLst>
              <a:ext uri="{FF2B5EF4-FFF2-40B4-BE49-F238E27FC236}">
                <a16:creationId xmlns:a16="http://schemas.microsoft.com/office/drawing/2014/main" id="{BE59FE03-647A-6187-D346-9FE203011045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 rot="20421524">
            <a:off x="9096010" y="3187697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4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7000">
              <a:srgbClr val="404040"/>
            </a:gs>
            <a:gs pos="70000">
              <a:srgbClr val="131313"/>
            </a:gs>
            <a:gs pos="500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97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E56DCA20-1535-B72F-93A7-40B55B0F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79" y="1507938"/>
            <a:ext cx="8416887" cy="2326046"/>
          </a:xfrm>
          <a:prstGeom prst="rect">
            <a:avLst/>
          </a:prstGeom>
        </p:spPr>
      </p:pic>
      <p:pic>
        <p:nvPicPr>
          <p:cNvPr id="13" name="Picture 12" descr="A white rectangular object with black lines&#10;&#10;AI-generated content may be incorrect.">
            <a:extLst>
              <a:ext uri="{FF2B5EF4-FFF2-40B4-BE49-F238E27FC236}">
                <a16:creationId xmlns:a16="http://schemas.microsoft.com/office/drawing/2014/main" id="{977A5596-3698-0BDC-B548-49EDEADA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178" y="4107977"/>
            <a:ext cx="8416888" cy="24635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13CEB9-0142-4B43-CA81-5CB52E5CB356}"/>
              </a:ext>
            </a:extLst>
          </p:cNvPr>
          <p:cNvSpPr/>
          <p:nvPr/>
        </p:nvSpPr>
        <p:spPr>
          <a:xfrm>
            <a:off x="1011749" y="126657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r>
              <a:rPr lang="en-IN" sz="2800" i="1" dirty="0"/>
              <a:t>	 </a:t>
            </a:r>
          </a:p>
          <a:p>
            <a:pPr algn="ctr"/>
            <a:r>
              <a:rPr lang="en-IN" sz="2800" i="1" dirty="0">
                <a:sym typeface="Wingdings" pitchFamily="2" charset="2"/>
              </a:rPr>
              <a:t>Task 3.2</a:t>
            </a:r>
            <a:r>
              <a:rPr lang="en-IN" sz="2800" i="1" dirty="0"/>
              <a:t> Identify 3 routes with the worst efficiency ratio </a:t>
            </a:r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pic>
        <p:nvPicPr>
          <p:cNvPr id="3" name="Picture 2" descr="A logo of a shopping bag&#10;&#10;AI-generated content may be incorrect.">
            <a:extLst>
              <a:ext uri="{FF2B5EF4-FFF2-40B4-BE49-F238E27FC236}">
                <a16:creationId xmlns:a16="http://schemas.microsoft.com/office/drawing/2014/main" id="{DB25749A-5380-664B-35ED-8B615ADA38E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7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C2A2BE-2332-56C5-CA8D-DBC9928B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471611"/>
            <a:ext cx="9080500" cy="2529416"/>
          </a:xfrm>
          <a:prstGeom prst="rect">
            <a:avLst/>
          </a:prstGeom>
        </p:spPr>
      </p:pic>
      <p:pic>
        <p:nvPicPr>
          <p:cNvPr id="7" name="Picture 6" descr="A screenshot of a data&#10;&#10;AI-generated content may be incorrect.">
            <a:extLst>
              <a:ext uri="{FF2B5EF4-FFF2-40B4-BE49-F238E27FC236}">
                <a16:creationId xmlns:a16="http://schemas.microsoft.com/office/drawing/2014/main" id="{17D931ED-E93E-07D5-2F99-83844E1A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4121681"/>
            <a:ext cx="9080500" cy="25294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2340D8-0D69-FE3D-FD66-DB59D816A986}"/>
              </a:ext>
            </a:extLst>
          </p:cNvPr>
          <p:cNvSpPr/>
          <p:nvPr/>
        </p:nvSpPr>
        <p:spPr>
          <a:xfrm>
            <a:off x="1029680" y="106530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r>
              <a:rPr lang="en-IN" sz="2800" i="1" dirty="0"/>
              <a:t>	 </a:t>
            </a:r>
          </a:p>
          <a:p>
            <a:pPr algn="ctr"/>
            <a:r>
              <a:rPr lang="en-IN" sz="2800" i="1" dirty="0">
                <a:sym typeface="Wingdings" pitchFamily="2" charset="2"/>
              </a:rPr>
              <a:t> Task 3.3</a:t>
            </a:r>
            <a:r>
              <a:rPr lang="en-IN" sz="2800" i="1" dirty="0"/>
              <a:t>  Find routes with &gt;20% delayed shipments </a:t>
            </a:r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pic>
        <p:nvPicPr>
          <p:cNvPr id="2" name="Picture 1" descr="A logo of a shopping bag&#10;&#10;AI-generated content may be incorrect.">
            <a:extLst>
              <a:ext uri="{FF2B5EF4-FFF2-40B4-BE49-F238E27FC236}">
                <a16:creationId xmlns:a16="http://schemas.microsoft.com/office/drawing/2014/main" id="{1B5C127E-8225-A99A-D9C0-037C43B55F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7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BC1865A-A8AB-695C-69F6-A905C445818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66103" y="1801999"/>
            <a:ext cx="8877300" cy="2312987"/>
          </a:xfrm>
        </p:spPr>
      </p:pic>
      <p:pic>
        <p:nvPicPr>
          <p:cNvPr id="7" name="Picture 6" descr="A screenshot of a table&#10;&#10;AI-generated content may be incorrect.">
            <a:extLst>
              <a:ext uri="{FF2B5EF4-FFF2-40B4-BE49-F238E27FC236}">
                <a16:creationId xmlns:a16="http://schemas.microsoft.com/office/drawing/2014/main" id="{AEE7C859-385B-FC57-647F-018D2113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03" y="4276164"/>
            <a:ext cx="8877300" cy="24548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0CB97A-64B1-AEA6-9D8F-713B966602AB}"/>
              </a:ext>
            </a:extLst>
          </p:cNvPr>
          <p:cNvSpPr/>
          <p:nvPr/>
        </p:nvSpPr>
        <p:spPr>
          <a:xfrm>
            <a:off x="1047609" y="127001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5400" i="1" dirty="0"/>
            </a:br>
            <a:r>
              <a:rPr lang="en-IN" sz="5400" i="1" dirty="0"/>
              <a:t>	</a:t>
            </a:r>
            <a:r>
              <a:rPr lang="en-IN" sz="6000" i="1" dirty="0"/>
              <a:t> </a:t>
            </a:r>
          </a:p>
          <a:p>
            <a:pPr algn="ctr"/>
            <a:r>
              <a:rPr lang="en-IN" sz="2800" i="1" dirty="0">
                <a:sym typeface="Wingdings" pitchFamily="2" charset="2"/>
              </a:rPr>
              <a:t>Task 3.4</a:t>
            </a:r>
            <a:r>
              <a:rPr lang="en-IN" sz="2800" i="1" dirty="0"/>
              <a:t>  Recommend potential routes for optimization </a:t>
            </a:r>
          </a:p>
          <a:p>
            <a:pPr algn="ctr"/>
            <a:endParaRPr lang="en-IN" sz="3200" i="1" dirty="0"/>
          </a:p>
          <a:p>
            <a:pPr algn="ctr"/>
            <a:endParaRPr lang="en-IN" sz="6000" i="1" dirty="0"/>
          </a:p>
          <a:p>
            <a:pPr algn="ctr"/>
            <a:endParaRPr lang="en-US" sz="5400" i="1" dirty="0"/>
          </a:p>
        </p:txBody>
      </p:sp>
      <p:pic>
        <p:nvPicPr>
          <p:cNvPr id="3" name="Picture 2" descr="A logo of a shopping bag&#10;&#10;AI-generated content may be incorrect.">
            <a:extLst>
              <a:ext uri="{FF2B5EF4-FFF2-40B4-BE49-F238E27FC236}">
                <a16:creationId xmlns:a16="http://schemas.microsoft.com/office/drawing/2014/main" id="{46D42E46-779D-69B5-4CFD-5A42C1D105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7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&#10;&#10;AI-generated content may be incorrect.">
            <a:extLst>
              <a:ext uri="{FF2B5EF4-FFF2-40B4-BE49-F238E27FC236}">
                <a16:creationId xmlns:a16="http://schemas.microsoft.com/office/drawing/2014/main" id="{E9E010AF-A4E6-93E1-4888-508E1F56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24" y="4177823"/>
            <a:ext cx="9055100" cy="2430288"/>
          </a:xfrm>
          <a:prstGeom prst="rect">
            <a:avLst/>
          </a:prstGeom>
        </p:spPr>
      </p:pic>
      <p:pic>
        <p:nvPicPr>
          <p:cNvPr id="5" name="Picture 4" descr="A close-up of a code&#10;&#10;AI-generated content may be incorrect.">
            <a:extLst>
              <a:ext uri="{FF2B5EF4-FFF2-40B4-BE49-F238E27FC236}">
                <a16:creationId xmlns:a16="http://schemas.microsoft.com/office/drawing/2014/main" id="{8CDA9B47-E99E-7DA5-9146-F7EDA394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24" y="1491771"/>
            <a:ext cx="9055100" cy="2600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F78735-99DB-C3FE-6624-26A46A6C88E8}"/>
              </a:ext>
            </a:extLst>
          </p:cNvPr>
          <p:cNvSpPr/>
          <p:nvPr/>
        </p:nvSpPr>
        <p:spPr>
          <a:xfrm>
            <a:off x="1020715" y="115688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r>
              <a:rPr lang="en-IN" sz="2800" i="1" dirty="0"/>
              <a:t>	 </a:t>
            </a:r>
          </a:p>
          <a:p>
            <a:pPr algn="ctr"/>
            <a:r>
              <a:rPr lang="en-IN" sz="2800" i="1" dirty="0">
                <a:sym typeface="Wingdings" pitchFamily="2" charset="2"/>
              </a:rPr>
              <a:t>Task 4.1</a:t>
            </a:r>
            <a:r>
              <a:rPr lang="en-IN" sz="2800" i="1" dirty="0"/>
              <a:t>   Find the top 3 warehouses with the highest average processing time. </a:t>
            </a:r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pic>
        <p:nvPicPr>
          <p:cNvPr id="4" name="Picture 3" descr="A logo of a shopping bag&#10;&#10;AI-generated content may be incorrect.">
            <a:extLst>
              <a:ext uri="{FF2B5EF4-FFF2-40B4-BE49-F238E27FC236}">
                <a16:creationId xmlns:a16="http://schemas.microsoft.com/office/drawing/2014/main" id="{13C5D866-3722-BE52-D11E-DEBFD90D34D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24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3C3E49-2694-CFB0-FE72-5E7550F1C545}"/>
              </a:ext>
            </a:extLst>
          </p:cNvPr>
          <p:cNvSpPr/>
          <p:nvPr/>
        </p:nvSpPr>
        <p:spPr>
          <a:xfrm>
            <a:off x="1029680" y="149997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r>
              <a:rPr lang="en-IN" sz="2800" i="1" dirty="0"/>
              <a:t>Task </a:t>
            </a:r>
            <a:r>
              <a:rPr lang="en-IN" sz="2800" i="1" dirty="0">
                <a:sym typeface="Wingdings" pitchFamily="2" charset="2"/>
              </a:rPr>
              <a:t>4.2</a:t>
            </a:r>
            <a:r>
              <a:rPr lang="en-IN" sz="2800" i="1" dirty="0"/>
              <a:t>  Calculate total vs. delayed shipments for each warehouse. </a:t>
            </a:r>
          </a:p>
          <a:p>
            <a:pPr algn="ctr"/>
            <a:endParaRPr lang="en-US" sz="2800" i="1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490577-71C4-2763-B5D5-7213D155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41" y="4121356"/>
            <a:ext cx="9520517" cy="258664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71F82D-2BBF-30A0-F604-5CC8A930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855" y="1528086"/>
            <a:ext cx="9585063" cy="2417115"/>
          </a:xfrm>
          <a:prstGeom prst="rect">
            <a:avLst/>
          </a:prstGeom>
        </p:spPr>
      </p:pic>
      <p:pic>
        <p:nvPicPr>
          <p:cNvPr id="3" name="Picture 2" descr="A logo of a shopping bag&#10;&#10;AI-generated content may be incorrect.">
            <a:extLst>
              <a:ext uri="{FF2B5EF4-FFF2-40B4-BE49-F238E27FC236}">
                <a16:creationId xmlns:a16="http://schemas.microsoft.com/office/drawing/2014/main" id="{C56A6039-0710-968F-95E9-4715AF1F80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5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de&#10;&#10;AI-generated content may be incorrect.">
            <a:extLst>
              <a:ext uri="{FF2B5EF4-FFF2-40B4-BE49-F238E27FC236}">
                <a16:creationId xmlns:a16="http://schemas.microsoft.com/office/drawing/2014/main" id="{75814B09-12CC-219C-0F89-AFC0524E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6434"/>
            <a:ext cx="7772400" cy="243664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374446-2C5C-BCE5-A7DD-9610BE413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325471"/>
            <a:ext cx="7772400" cy="23679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9C2C72-AC9D-DF56-39C8-ADFE25074A24}"/>
              </a:ext>
            </a:extLst>
          </p:cNvPr>
          <p:cNvSpPr/>
          <p:nvPr/>
        </p:nvSpPr>
        <p:spPr>
          <a:xfrm>
            <a:off x="1011750" y="164553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i="1" dirty="0"/>
          </a:p>
          <a:p>
            <a:pPr algn="ctr"/>
            <a:r>
              <a:rPr lang="en-IN" sz="2800" i="1" dirty="0"/>
              <a:t>Task </a:t>
            </a:r>
            <a:r>
              <a:rPr lang="en-IN" sz="2800" i="1" dirty="0">
                <a:sym typeface="Wingdings" pitchFamily="2" charset="2"/>
              </a:rPr>
              <a:t>4.3</a:t>
            </a:r>
            <a:r>
              <a:rPr lang="en-IN" sz="2800" i="1" dirty="0"/>
              <a:t>  Use CTEs to find bottleneck warehouses where processing time &gt; global average. </a:t>
            </a:r>
          </a:p>
          <a:p>
            <a:pPr algn="ctr"/>
            <a:endParaRPr lang="en-US" sz="2800" i="1" dirty="0"/>
          </a:p>
        </p:txBody>
      </p:sp>
      <p:pic>
        <p:nvPicPr>
          <p:cNvPr id="4" name="Picture 3" descr="A logo of a shopping bag&#10;&#10;AI-generated content may be incorrect.">
            <a:extLst>
              <a:ext uri="{FF2B5EF4-FFF2-40B4-BE49-F238E27FC236}">
                <a16:creationId xmlns:a16="http://schemas.microsoft.com/office/drawing/2014/main" id="{C925AC85-4445-7374-80E4-6249591033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4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3CFD917B-3276-2EC9-2810-55FCDE1C8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326" y="1626398"/>
            <a:ext cx="7772400" cy="2189097"/>
          </a:xfrm>
          <a:prstGeom prst="rect">
            <a:avLst/>
          </a:prstGeom>
        </p:spPr>
      </p:pic>
      <p:pic>
        <p:nvPicPr>
          <p:cNvPr id="5" name="Picture 4" descr="A screenshot of a data&#10;&#10;AI-generated content may be incorrect.">
            <a:extLst>
              <a:ext uri="{FF2B5EF4-FFF2-40B4-BE49-F238E27FC236}">
                <a16:creationId xmlns:a16="http://schemas.microsoft.com/office/drawing/2014/main" id="{D6D84DDD-97CF-A27E-E20A-DD094DE8D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326" y="4067611"/>
            <a:ext cx="7772400" cy="22004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DCDF3D-73B9-D410-7446-5D2802C2A35D}"/>
              </a:ext>
            </a:extLst>
          </p:cNvPr>
          <p:cNvSpPr/>
          <p:nvPr/>
        </p:nvSpPr>
        <p:spPr>
          <a:xfrm>
            <a:off x="975892" y="83632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endParaRPr lang="en-IN" sz="2800" i="1" dirty="0"/>
          </a:p>
          <a:p>
            <a:pPr algn="ctr"/>
            <a:r>
              <a:rPr lang="en-IN" sz="2800" i="1" dirty="0">
                <a:sym typeface="Wingdings" pitchFamily="2" charset="2"/>
              </a:rPr>
              <a:t>Task 4.4</a:t>
            </a:r>
            <a:r>
              <a:rPr lang="en-IN" sz="2800" i="1" dirty="0"/>
              <a:t>  Rank warehouses based on on-time delivery percentage </a:t>
            </a:r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pic>
        <p:nvPicPr>
          <p:cNvPr id="2" name="Picture 1" descr="A logo of a shopping bag&#10;&#10;AI-generated content may be incorrect.">
            <a:extLst>
              <a:ext uri="{FF2B5EF4-FFF2-40B4-BE49-F238E27FC236}">
                <a16:creationId xmlns:a16="http://schemas.microsoft.com/office/drawing/2014/main" id="{D2CA2A70-746F-3179-5D35-1D8CB245B7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57090B7-FC43-2491-18CA-042361FC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6212"/>
            <a:ext cx="7772400" cy="219750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77AD2F-75C6-2C16-3739-2EDD5A44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28116"/>
            <a:ext cx="7772400" cy="22956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92DDEF-41B2-EFB9-2535-4C426B63ED1B}"/>
              </a:ext>
            </a:extLst>
          </p:cNvPr>
          <p:cNvSpPr/>
          <p:nvPr/>
        </p:nvSpPr>
        <p:spPr>
          <a:xfrm>
            <a:off x="940033" y="152400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r>
              <a:rPr lang="en-IN" sz="2800" i="1" dirty="0"/>
              <a:t>Task </a:t>
            </a:r>
            <a:r>
              <a:rPr lang="en-IN" sz="2800" i="1" dirty="0">
                <a:sym typeface="Wingdings" pitchFamily="2" charset="2"/>
              </a:rPr>
              <a:t>5.1</a:t>
            </a:r>
            <a:r>
              <a:rPr lang="en-IN" sz="2800" i="1" dirty="0"/>
              <a:t> Rank agents (per route) by on-time delivery percentage </a:t>
            </a:r>
          </a:p>
          <a:p>
            <a:pPr algn="ctr"/>
            <a:endParaRPr lang="en-US" sz="2800" i="1" dirty="0"/>
          </a:p>
        </p:txBody>
      </p:sp>
      <p:pic>
        <p:nvPicPr>
          <p:cNvPr id="4" name="Picture 3" descr="A logo of a shopping bag&#10;&#10;AI-generated content may be incorrect.">
            <a:extLst>
              <a:ext uri="{FF2B5EF4-FFF2-40B4-BE49-F238E27FC236}">
                <a16:creationId xmlns:a16="http://schemas.microsoft.com/office/drawing/2014/main" id="{037008BC-D846-A09F-993B-AD299263F1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B19B415-5324-B78B-0340-77DFE769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388" y="1468131"/>
            <a:ext cx="7772400" cy="1827008"/>
          </a:xfrm>
          <a:prstGeom prst="rect">
            <a:avLst/>
          </a:prstGeom>
        </p:spPr>
      </p:pic>
      <p:pic>
        <p:nvPicPr>
          <p:cNvPr id="5" name="Picture 4" descr="A screenshot of a data&#10;&#10;AI-generated content may be incorrect.">
            <a:extLst>
              <a:ext uri="{FF2B5EF4-FFF2-40B4-BE49-F238E27FC236}">
                <a16:creationId xmlns:a16="http://schemas.microsoft.com/office/drawing/2014/main" id="{D7A86D8D-B02B-D155-FEE7-2E22E565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388" y="3429000"/>
            <a:ext cx="7772400" cy="32496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6592B6-9AC4-CEF3-93CA-F1E2AAF63AD4}"/>
              </a:ext>
            </a:extLst>
          </p:cNvPr>
          <p:cNvSpPr/>
          <p:nvPr/>
        </p:nvSpPr>
        <p:spPr>
          <a:xfrm>
            <a:off x="978880" y="177481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3600" i="1" dirty="0"/>
            </a:br>
            <a:endParaRPr lang="en-IN" sz="3600" i="1" dirty="0"/>
          </a:p>
          <a:p>
            <a:pPr algn="ctr"/>
            <a:r>
              <a:rPr lang="en-IN" sz="3200" i="1" dirty="0">
                <a:sym typeface="Wingdings" pitchFamily="2" charset="2"/>
              </a:rPr>
              <a:t>Task 5.2</a:t>
            </a:r>
            <a:r>
              <a:rPr lang="en-IN" sz="3200" i="1" dirty="0"/>
              <a:t> </a:t>
            </a:r>
            <a:r>
              <a:rPr lang="en-IN" sz="2800" i="1" dirty="0"/>
              <a:t>Find agents with on-time % &lt; 80%. </a:t>
            </a:r>
          </a:p>
          <a:p>
            <a:pPr algn="ctr"/>
            <a:endParaRPr lang="en-IN" sz="3600" i="1" dirty="0"/>
          </a:p>
          <a:p>
            <a:pPr algn="ctr"/>
            <a:endParaRPr lang="en-US" sz="3600" i="1" dirty="0"/>
          </a:p>
        </p:txBody>
      </p:sp>
      <p:pic>
        <p:nvPicPr>
          <p:cNvPr id="4" name="Picture 3" descr="A logo of a shopping bag&#10;&#10;AI-generated content may be incorrect.">
            <a:extLst>
              <a:ext uri="{FF2B5EF4-FFF2-40B4-BE49-F238E27FC236}">
                <a16:creationId xmlns:a16="http://schemas.microsoft.com/office/drawing/2014/main" id="{EDA6BCC2-A878-8E4D-045D-F44F311720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6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399F90-D3B0-3856-BB38-47D980060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20" y="1603935"/>
            <a:ext cx="10219268" cy="29972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50AEF9-1329-650F-D1C0-9B148938A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4" y="4733365"/>
            <a:ext cx="4958480" cy="2020174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5FB34A-5249-A100-4CC9-D071A786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756" y="4733365"/>
            <a:ext cx="4958479" cy="20201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ABD2A6-55B3-D921-A1F6-AD068A4C3DFA}"/>
              </a:ext>
            </a:extLst>
          </p:cNvPr>
          <p:cNvSpPr/>
          <p:nvPr/>
        </p:nvSpPr>
        <p:spPr>
          <a:xfrm>
            <a:off x="948998" y="104461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endParaRPr lang="en-IN" sz="2800" i="1" dirty="0"/>
          </a:p>
          <a:p>
            <a:pPr algn="ctr"/>
            <a:r>
              <a:rPr lang="en-IN" sz="2800" i="1" dirty="0">
                <a:sym typeface="Wingdings" pitchFamily="2" charset="2"/>
              </a:rPr>
              <a:t>Task 5.3 </a:t>
            </a:r>
            <a:r>
              <a:rPr lang="en-IN" sz="2800" i="1" dirty="0"/>
              <a:t>Compare average speed of top 5 vs bottom 5 agents using subqueries. </a:t>
            </a:r>
          </a:p>
          <a:p>
            <a:pPr algn="ctr"/>
            <a:endParaRPr lang="en-IN" sz="2800" i="1" dirty="0"/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31A75F-F6D4-732F-A4AB-67065B228A25}"/>
              </a:ext>
            </a:extLst>
          </p:cNvPr>
          <p:cNvSpPr/>
          <p:nvPr/>
        </p:nvSpPr>
        <p:spPr>
          <a:xfrm>
            <a:off x="5695825" y="5254065"/>
            <a:ext cx="914400" cy="7351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i="1" dirty="0"/>
              <a:t>vs</a:t>
            </a:r>
            <a:endParaRPr lang="en-US" sz="2800" b="1" dirty="0"/>
          </a:p>
        </p:txBody>
      </p:sp>
      <p:pic>
        <p:nvPicPr>
          <p:cNvPr id="4" name="Picture 3" descr="A logo of a shopping bag&#10;&#10;AI-generated content may be incorrect.">
            <a:extLst>
              <a:ext uri="{FF2B5EF4-FFF2-40B4-BE49-F238E27FC236}">
                <a16:creationId xmlns:a16="http://schemas.microsoft.com/office/drawing/2014/main" id="{FE16C6AB-1CD6-4E90-E4E5-027F3E966C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9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23DE3C93-C8CF-C4B7-1EA0-5E78CCB66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90" y="3979488"/>
            <a:ext cx="9923930" cy="234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0D708-2A1D-E0D7-AB46-29E9617B8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90" y="2068719"/>
            <a:ext cx="9923929" cy="129064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45D4ED1-A1E2-F7CF-4F20-579A1FD44A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14538" y="368300"/>
            <a:ext cx="10177462" cy="869950"/>
          </a:xfrm>
        </p:spPr>
        <p:txBody>
          <a:bodyPr>
            <a:noAutofit/>
          </a:bodyPr>
          <a:lstStyle/>
          <a:p>
            <a:pPr algn="ctr"/>
            <a:br>
              <a:rPr lang="en-IN" sz="2400" dirty="0"/>
            </a:b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37E8F-48C7-2DFD-704C-51D5CBFC82E7}"/>
              </a:ext>
            </a:extLst>
          </p:cNvPr>
          <p:cNvSpPr/>
          <p:nvPr/>
        </p:nvSpPr>
        <p:spPr>
          <a:xfrm>
            <a:off x="1256290" y="157950"/>
            <a:ext cx="9668994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dirty="0"/>
            </a:br>
            <a:r>
              <a:rPr lang="en-IN" sz="2800" dirty="0"/>
              <a:t>	</a:t>
            </a:r>
            <a:r>
              <a:rPr lang="en-IN" sz="2800" i="1" dirty="0"/>
              <a:t> Task1.1</a:t>
            </a:r>
            <a:r>
              <a:rPr lang="en-IN" sz="2800" i="1" dirty="0">
                <a:sym typeface="Wingdings" pitchFamily="2" charset="2"/>
              </a:rPr>
              <a:t></a:t>
            </a:r>
            <a:r>
              <a:rPr lang="en-IN" sz="2800" i="1" dirty="0"/>
              <a:t> Identify and delete duplicate Order ID record </a:t>
            </a:r>
          </a:p>
          <a:p>
            <a:pPr algn="ctr"/>
            <a:endParaRPr lang="en-US" sz="2800" dirty="0"/>
          </a:p>
        </p:txBody>
      </p:sp>
      <p:pic>
        <p:nvPicPr>
          <p:cNvPr id="7" name="Picture 6" descr="A logo of a shopping bag&#10;&#10;AI-generated content may be incorrect.">
            <a:extLst>
              <a:ext uri="{FF2B5EF4-FFF2-40B4-BE49-F238E27FC236}">
                <a16:creationId xmlns:a16="http://schemas.microsoft.com/office/drawing/2014/main" id="{FC52B4E2-E017-0910-16FE-9A6C188FF2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46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ue text&#10;&#10;AI-generated content may be incorrect.">
            <a:extLst>
              <a:ext uri="{FF2B5EF4-FFF2-40B4-BE49-F238E27FC236}">
                <a16:creationId xmlns:a16="http://schemas.microsoft.com/office/drawing/2014/main" id="{A9FC28AC-FAE7-0B53-4F6B-57C9DCD5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67" y="1536138"/>
            <a:ext cx="9448800" cy="52110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66D354-16F8-295B-DDF7-9DBF4C243B4E}"/>
              </a:ext>
            </a:extLst>
          </p:cNvPr>
          <p:cNvSpPr/>
          <p:nvPr/>
        </p:nvSpPr>
        <p:spPr>
          <a:xfrm>
            <a:off x="962301" y="119462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endParaRPr lang="en-IN" sz="2800" i="1" dirty="0"/>
          </a:p>
          <a:p>
            <a:pPr algn="ctr"/>
            <a:endParaRPr lang="en-IN" sz="2800" i="1" dirty="0">
              <a:sym typeface="Wingdings" pitchFamily="2" charset="2"/>
            </a:endParaRPr>
          </a:p>
          <a:p>
            <a:pPr algn="ctr"/>
            <a:r>
              <a:rPr lang="en-IN" sz="2800" i="1" dirty="0">
                <a:sym typeface="Wingdings" pitchFamily="2" charset="2"/>
              </a:rPr>
              <a:t>Task 5.4 </a:t>
            </a:r>
            <a:r>
              <a:rPr lang="en-IN" sz="2800" i="1" dirty="0"/>
              <a:t>Suggest training or workload balancing strategies for low performers </a:t>
            </a:r>
          </a:p>
          <a:p>
            <a:pPr algn="ctr"/>
            <a:endParaRPr lang="en-IN" sz="2800" i="1" dirty="0"/>
          </a:p>
          <a:p>
            <a:pPr algn="ctr"/>
            <a:endParaRPr lang="en-IN" sz="2800" i="1" dirty="0"/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pic>
        <p:nvPicPr>
          <p:cNvPr id="4" name="Picture 3" descr="A logo of a shopping bag&#10;&#10;AI-generated content may be incorrect.">
            <a:extLst>
              <a:ext uri="{FF2B5EF4-FFF2-40B4-BE49-F238E27FC236}">
                <a16:creationId xmlns:a16="http://schemas.microsoft.com/office/drawing/2014/main" id="{41DE5E03-974A-CC97-FCE6-38D2B55FD4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2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781E2CC-7CFC-6B0A-3803-56EAE7CA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65" y="1968407"/>
            <a:ext cx="9888070" cy="1759244"/>
          </a:xfrm>
          <a:prstGeom prst="rect">
            <a:avLst/>
          </a:prstGeom>
        </p:spPr>
      </p:pic>
      <p:pic>
        <p:nvPicPr>
          <p:cNvPr id="7" name="Picture 6" descr="A white and grey striped background&#10;&#10;AI-generated content may be incorrect.">
            <a:extLst>
              <a:ext uri="{FF2B5EF4-FFF2-40B4-BE49-F238E27FC236}">
                <a16:creationId xmlns:a16="http://schemas.microsoft.com/office/drawing/2014/main" id="{BAEED3FB-0820-6C0B-70A3-D3CF511C4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47" y="3860287"/>
            <a:ext cx="9888070" cy="24525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CC9DEF-7282-8160-73AF-D5B124719DDF}"/>
              </a:ext>
            </a:extLst>
          </p:cNvPr>
          <p:cNvSpPr/>
          <p:nvPr/>
        </p:nvSpPr>
        <p:spPr>
          <a:xfrm>
            <a:off x="935553" y="141710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endParaRPr lang="en-IN" sz="2800" i="1" dirty="0"/>
          </a:p>
          <a:p>
            <a:pPr algn="ctr"/>
            <a:endParaRPr lang="en-IN" sz="2800" i="1" dirty="0">
              <a:sym typeface="Wingdings" pitchFamily="2" charset="2"/>
            </a:endParaRPr>
          </a:p>
          <a:p>
            <a:pPr algn="ctr"/>
            <a:r>
              <a:rPr lang="en-IN" sz="2800" i="1" dirty="0">
                <a:sym typeface="Wingdings" pitchFamily="2" charset="2"/>
              </a:rPr>
              <a:t>Task 6.1 </a:t>
            </a:r>
            <a:r>
              <a:rPr lang="en-IN" sz="2800" i="1" dirty="0"/>
              <a:t>For each order, list the last checkpoint and time. </a:t>
            </a:r>
          </a:p>
          <a:p>
            <a:pPr algn="ctr"/>
            <a:endParaRPr lang="en-IN" sz="2800" i="1" dirty="0"/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pic>
        <p:nvPicPr>
          <p:cNvPr id="4" name="Picture 3" descr="A logo of a shopping bag&#10;&#10;AI-generated content may be incorrect.">
            <a:extLst>
              <a:ext uri="{FF2B5EF4-FFF2-40B4-BE49-F238E27FC236}">
                <a16:creationId xmlns:a16="http://schemas.microsoft.com/office/drawing/2014/main" id="{590719F1-50DC-5C1D-A4B6-3199447C3C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8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872BFDE-42D4-ED27-2892-AFCA17C9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1730189"/>
            <a:ext cx="9278469" cy="247402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EAF2B8-D487-5EFC-B01A-BB427677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2" y="4428564"/>
            <a:ext cx="9278469" cy="22574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8947EA-8250-B900-E528-B97ECC11F8E2}"/>
              </a:ext>
            </a:extLst>
          </p:cNvPr>
          <p:cNvSpPr/>
          <p:nvPr/>
        </p:nvSpPr>
        <p:spPr>
          <a:xfrm>
            <a:off x="989338" y="171985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3200" i="1" dirty="0"/>
            </a:br>
            <a:endParaRPr lang="en-IN" sz="3200" i="1" dirty="0"/>
          </a:p>
          <a:p>
            <a:pPr algn="ctr"/>
            <a:endParaRPr lang="en-IN" sz="3200" i="1" dirty="0">
              <a:sym typeface="Wingdings" pitchFamily="2" charset="2"/>
            </a:endParaRPr>
          </a:p>
          <a:p>
            <a:pPr algn="ctr"/>
            <a:r>
              <a:rPr lang="en-IN" sz="2800" i="1" dirty="0">
                <a:sym typeface="Wingdings" pitchFamily="2" charset="2"/>
              </a:rPr>
              <a:t>Task 6.2 </a:t>
            </a:r>
            <a:r>
              <a:rPr lang="en-IN" sz="2400" i="1" dirty="0"/>
              <a:t>Find the most common delay reasons (excluding None). </a:t>
            </a:r>
          </a:p>
          <a:p>
            <a:pPr algn="ctr"/>
            <a:endParaRPr lang="en-IN" sz="3200" i="1" dirty="0"/>
          </a:p>
          <a:p>
            <a:pPr algn="ctr"/>
            <a:endParaRPr lang="en-IN" sz="3200" i="1" dirty="0"/>
          </a:p>
          <a:p>
            <a:pPr algn="ctr"/>
            <a:endParaRPr lang="en-IN" sz="3200" i="1" dirty="0"/>
          </a:p>
          <a:p>
            <a:pPr algn="ctr"/>
            <a:endParaRPr lang="en-US" sz="3200" i="1" dirty="0"/>
          </a:p>
        </p:txBody>
      </p:sp>
      <p:pic>
        <p:nvPicPr>
          <p:cNvPr id="4" name="Picture 3" descr="A logo of a shopping bag&#10;&#10;AI-generated content may be incorrect.">
            <a:extLst>
              <a:ext uri="{FF2B5EF4-FFF2-40B4-BE49-F238E27FC236}">
                <a16:creationId xmlns:a16="http://schemas.microsoft.com/office/drawing/2014/main" id="{D8685AAD-60B0-9630-6B6F-D0A1D75C9C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8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3796468-DCC1-E490-8757-07A28F2E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7" y="1599344"/>
            <a:ext cx="9681883" cy="2601246"/>
          </a:xfrm>
          <a:prstGeom prst="rect">
            <a:avLst/>
          </a:prstGeom>
        </p:spPr>
      </p:pic>
      <p:pic>
        <p:nvPicPr>
          <p:cNvPr id="5" name="Picture 4" descr="A white and grey striped background&#10;&#10;AI-generated content may be incorrect.">
            <a:extLst>
              <a:ext uri="{FF2B5EF4-FFF2-40B4-BE49-F238E27FC236}">
                <a16:creationId xmlns:a16="http://schemas.microsoft.com/office/drawing/2014/main" id="{5A95E1D4-4212-F80A-C1A3-0569D2FF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7" y="4294094"/>
            <a:ext cx="9681883" cy="2394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08A9D3-A64E-563F-214E-4A2816A6A0E5}"/>
              </a:ext>
            </a:extLst>
          </p:cNvPr>
          <p:cNvSpPr/>
          <p:nvPr/>
        </p:nvSpPr>
        <p:spPr>
          <a:xfrm>
            <a:off x="965665" y="89684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endParaRPr lang="en-IN" sz="2800" i="1" dirty="0"/>
          </a:p>
          <a:p>
            <a:pPr algn="ctr"/>
            <a:endParaRPr lang="en-IN" sz="2800" i="1" dirty="0">
              <a:sym typeface="Wingdings" pitchFamily="2" charset="2"/>
            </a:endParaRPr>
          </a:p>
          <a:p>
            <a:pPr algn="ctr"/>
            <a:r>
              <a:rPr lang="en-IN" sz="2800" i="1" dirty="0">
                <a:sym typeface="Wingdings" pitchFamily="2" charset="2"/>
              </a:rPr>
              <a:t>Task 6.3</a:t>
            </a:r>
            <a:r>
              <a:rPr lang="en-IN" sz="2800" i="1" dirty="0"/>
              <a:t> Identify orders with &gt;2 delayed checkpoints </a:t>
            </a:r>
          </a:p>
          <a:p>
            <a:pPr algn="ctr"/>
            <a:endParaRPr lang="en-IN" sz="2800" i="1" dirty="0"/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pic>
        <p:nvPicPr>
          <p:cNvPr id="4" name="Picture 3" descr="A logo of a shopping bag&#10;&#10;AI-generated content may be incorrect.">
            <a:extLst>
              <a:ext uri="{FF2B5EF4-FFF2-40B4-BE49-F238E27FC236}">
                <a16:creationId xmlns:a16="http://schemas.microsoft.com/office/drawing/2014/main" id="{23504F89-5B9A-3777-9CD0-D482EA856D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60A029-4CE8-E37D-5292-3191C1866007}"/>
              </a:ext>
            </a:extLst>
          </p:cNvPr>
          <p:cNvSpPr/>
          <p:nvPr/>
        </p:nvSpPr>
        <p:spPr>
          <a:xfrm>
            <a:off x="1010490" y="149430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endParaRPr lang="en-IN" sz="2800" i="1" dirty="0"/>
          </a:p>
          <a:p>
            <a:pPr algn="ctr"/>
            <a:endParaRPr lang="en-IN" sz="2800" i="1" dirty="0">
              <a:sym typeface="Wingdings" pitchFamily="2" charset="2"/>
            </a:endParaRPr>
          </a:p>
          <a:p>
            <a:pPr algn="ctr"/>
            <a:r>
              <a:rPr lang="en-IN" sz="2800" i="1" dirty="0">
                <a:sym typeface="Wingdings" pitchFamily="2" charset="2"/>
              </a:rPr>
              <a:t>Task 7.1</a:t>
            </a:r>
            <a:r>
              <a:rPr lang="en-IN" sz="2800" i="1" dirty="0"/>
              <a:t> Calculate KPIs using SQL queries.</a:t>
            </a:r>
          </a:p>
          <a:p>
            <a:pPr algn="ctr"/>
            <a:endParaRPr lang="en-IN" sz="2800" i="1" dirty="0"/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F2948C-38E6-DA47-EA36-C96F69C66251}"/>
              </a:ext>
            </a:extLst>
          </p:cNvPr>
          <p:cNvGrpSpPr/>
          <p:nvPr/>
        </p:nvGrpSpPr>
        <p:grpSpPr>
          <a:xfrm>
            <a:off x="358588" y="1606408"/>
            <a:ext cx="11716872" cy="5102161"/>
            <a:chOff x="358588" y="1606408"/>
            <a:chExt cx="11716872" cy="5102161"/>
          </a:xfrm>
        </p:grpSpPr>
        <p:pic>
          <p:nvPicPr>
            <p:cNvPr id="4" name="Picture 3" descr="A computer screen shot of a computer code&#10;&#10;AI-generated content may be incorrect.">
              <a:extLst>
                <a:ext uri="{FF2B5EF4-FFF2-40B4-BE49-F238E27FC236}">
                  <a16:creationId xmlns:a16="http://schemas.microsoft.com/office/drawing/2014/main" id="{A37838FD-C92B-AD28-B832-CDF33D203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2433" y="1606408"/>
              <a:ext cx="9133242" cy="2091550"/>
            </a:xfrm>
            <a:prstGeom prst="rect">
              <a:avLst/>
            </a:prstGeom>
          </p:spPr>
        </p:pic>
        <p:pic>
          <p:nvPicPr>
            <p:cNvPr id="6" name="Picture 5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4964A6FE-B606-86D7-9172-0728ED5FA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588" y="3947863"/>
              <a:ext cx="4733366" cy="2760706"/>
            </a:xfrm>
            <a:prstGeom prst="rect">
              <a:avLst/>
            </a:prstGeom>
          </p:spPr>
        </p:pic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7DB51062-AA23-E748-9A00-278E7081E0E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71292102"/>
                </p:ext>
              </p:extLst>
            </p:nvPr>
          </p:nvGraphicFramePr>
          <p:xfrm>
            <a:off x="5351930" y="2913528"/>
            <a:ext cx="6723530" cy="37950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pic>
        <p:nvPicPr>
          <p:cNvPr id="7" name="Picture 6" descr="A logo of a shopping bag&#10;&#10;AI-generated content may be incorrect.">
            <a:extLst>
              <a:ext uri="{FF2B5EF4-FFF2-40B4-BE49-F238E27FC236}">
                <a16:creationId xmlns:a16="http://schemas.microsoft.com/office/drawing/2014/main" id="{D126DF3A-B774-AA4F-99CE-2887F49F42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2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86BF89-48B6-67DA-E1DC-E9CDE80E4DEF}"/>
              </a:ext>
            </a:extLst>
          </p:cNvPr>
          <p:cNvSpPr/>
          <p:nvPr/>
        </p:nvSpPr>
        <p:spPr>
          <a:xfrm>
            <a:off x="1056573" y="161402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r>
              <a:rPr lang="en-IN" sz="2800" i="1" dirty="0"/>
              <a:t>Task </a:t>
            </a:r>
            <a:r>
              <a:rPr lang="en-IN" sz="2800" i="1" dirty="0">
                <a:sym typeface="Wingdings" pitchFamily="2" charset="2"/>
              </a:rPr>
              <a:t>7.2 On – time delivery</a:t>
            </a:r>
            <a:endParaRPr lang="en-IN" sz="2800" i="1" dirty="0"/>
          </a:p>
          <a:p>
            <a:pPr algn="ctr"/>
            <a:endParaRPr lang="en-US" sz="2800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DF917E-7CAE-9ABC-066B-6082ECDBDA08}"/>
              </a:ext>
            </a:extLst>
          </p:cNvPr>
          <p:cNvGrpSpPr/>
          <p:nvPr/>
        </p:nvGrpSpPr>
        <p:grpSpPr>
          <a:xfrm>
            <a:off x="132047" y="1575064"/>
            <a:ext cx="11910802" cy="5234898"/>
            <a:chOff x="132047" y="1575064"/>
            <a:chExt cx="11910802" cy="5234898"/>
          </a:xfrm>
        </p:grpSpPr>
        <p:pic>
          <p:nvPicPr>
            <p:cNvPr id="6" name="Picture 5" descr="A computer code with text&#10;&#10;AI-generated content may be incorrect.">
              <a:extLst>
                <a:ext uri="{FF2B5EF4-FFF2-40B4-BE49-F238E27FC236}">
                  <a16:creationId xmlns:a16="http://schemas.microsoft.com/office/drawing/2014/main" id="{A0526C13-BDF7-1A42-65D8-B112B368E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47" y="1575064"/>
              <a:ext cx="8278009" cy="2937279"/>
            </a:xfrm>
            <a:prstGeom prst="rect">
              <a:avLst/>
            </a:prstGeom>
          </p:spPr>
        </p:pic>
        <p:pic>
          <p:nvPicPr>
            <p:cNvPr id="8" name="Picture 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9786E4E-FB65-589B-F57B-7D34C70BF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151" y="4635355"/>
              <a:ext cx="9028721" cy="2174607"/>
            </a:xfrm>
            <a:prstGeom prst="rect">
              <a:avLst/>
            </a:prstGeom>
          </p:spPr>
        </p:pic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2D787256-E2D0-654C-B8F3-CAC72747A48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40895066"/>
                </p:ext>
              </p:extLst>
            </p:nvPr>
          </p:nvGraphicFramePr>
          <p:xfrm>
            <a:off x="7485529" y="3039035"/>
            <a:ext cx="4557320" cy="36575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pic>
        <p:nvPicPr>
          <p:cNvPr id="5" name="Picture 4" descr="A logo of a shopping bag&#10;&#10;AI-generated content may be incorrect.">
            <a:extLst>
              <a:ext uri="{FF2B5EF4-FFF2-40B4-BE49-F238E27FC236}">
                <a16:creationId xmlns:a16="http://schemas.microsoft.com/office/drawing/2014/main" id="{58FCB86B-BE4F-AB94-46B2-2346A97853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1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30FD91-1E56-3D11-5B83-06DD297CF0D1}"/>
              </a:ext>
            </a:extLst>
          </p:cNvPr>
          <p:cNvSpPr/>
          <p:nvPr/>
        </p:nvSpPr>
        <p:spPr>
          <a:xfrm>
            <a:off x="984856" y="213783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r>
              <a:rPr lang="en-IN" sz="2800" i="1" dirty="0"/>
              <a:t>Task </a:t>
            </a:r>
            <a:r>
              <a:rPr lang="en-IN" sz="2800" i="1" dirty="0">
                <a:sym typeface="Wingdings" pitchFamily="2" charset="2"/>
              </a:rPr>
              <a:t>7.3 Average Traffic Delay Per Route </a:t>
            </a:r>
            <a:endParaRPr lang="en-IN" sz="2800" i="1" dirty="0"/>
          </a:p>
          <a:p>
            <a:pPr algn="ctr"/>
            <a:endParaRPr lang="en-US" sz="2800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DD95AA-5302-64D4-727B-FBC36F225C6E}"/>
              </a:ext>
            </a:extLst>
          </p:cNvPr>
          <p:cNvGrpSpPr/>
          <p:nvPr/>
        </p:nvGrpSpPr>
        <p:grpSpPr>
          <a:xfrm>
            <a:off x="256388" y="1653272"/>
            <a:ext cx="11679223" cy="4990945"/>
            <a:chOff x="256388" y="1653272"/>
            <a:chExt cx="11679223" cy="4990945"/>
          </a:xfrm>
        </p:grpSpPr>
        <p:pic>
          <p:nvPicPr>
            <p:cNvPr id="10" name="Picture 9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32E83157-B84C-9A72-ED64-144F4859D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388" y="1653272"/>
              <a:ext cx="7471189" cy="2427261"/>
            </a:xfrm>
            <a:prstGeom prst="rect">
              <a:avLst/>
            </a:prstGeom>
          </p:spPr>
        </p:pic>
        <p:pic>
          <p:nvPicPr>
            <p:cNvPr id="12" name="Picture 1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C949BFC9-8913-A78D-28A3-D5B1AC5B5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389" y="4098086"/>
              <a:ext cx="7471188" cy="2546131"/>
            </a:xfrm>
            <a:prstGeom prst="rect">
              <a:avLst/>
            </a:prstGeom>
          </p:spPr>
        </p:pic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63D82069-72CF-83D2-EEFC-52F324EAA1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89022695"/>
                </p:ext>
              </p:extLst>
            </p:nvPr>
          </p:nvGraphicFramePr>
          <p:xfrm>
            <a:off x="6574717" y="1721224"/>
            <a:ext cx="5360894" cy="49229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pic>
        <p:nvPicPr>
          <p:cNvPr id="5" name="Picture 4" descr="A logo of a shopping bag&#10;&#10;AI-generated content may be incorrect.">
            <a:extLst>
              <a:ext uri="{FF2B5EF4-FFF2-40B4-BE49-F238E27FC236}">
                <a16:creationId xmlns:a16="http://schemas.microsoft.com/office/drawing/2014/main" id="{FB05735C-0800-87FB-582B-5E79EAAB624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4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1F68B5-5659-B56F-D27B-E0CBBEAB2936}"/>
              </a:ext>
            </a:extLst>
          </p:cNvPr>
          <p:cNvSpPr/>
          <p:nvPr/>
        </p:nvSpPr>
        <p:spPr>
          <a:xfrm>
            <a:off x="980821" y="132657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endParaRPr lang="en-IN" sz="2800" i="1" dirty="0"/>
          </a:p>
          <a:p>
            <a:pPr algn="ctr"/>
            <a:endParaRPr lang="en-IN" sz="2800" i="1" dirty="0">
              <a:sym typeface="Wingdings" pitchFamily="2" charset="2"/>
            </a:endParaRPr>
          </a:p>
          <a:p>
            <a:pPr algn="ctr"/>
            <a:r>
              <a:rPr lang="en-IN" sz="2800" i="1" dirty="0">
                <a:sym typeface="Wingdings" pitchFamily="2" charset="2"/>
              </a:rPr>
              <a:t>Task 8 video submission.</a:t>
            </a:r>
            <a:endParaRPr lang="en-IN" dirty="0"/>
          </a:p>
          <a:p>
            <a:pPr algn="ctr"/>
            <a:endParaRPr lang="en-IN" sz="2800" i="1" dirty="0"/>
          </a:p>
          <a:p>
            <a:pPr algn="ctr"/>
            <a:endParaRPr lang="en-IN" sz="2800" i="1" dirty="0"/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sp>
        <p:nvSpPr>
          <p:cNvPr id="2" name="Rounded Rectangle 1">
            <a:hlinkClick r:id="rId2"/>
            <a:extLst>
              <a:ext uri="{FF2B5EF4-FFF2-40B4-BE49-F238E27FC236}">
                <a16:creationId xmlns:a16="http://schemas.microsoft.com/office/drawing/2014/main" id="{EC35BB8B-822A-469A-4AB4-E2C5F9C5392D}"/>
              </a:ext>
            </a:extLst>
          </p:cNvPr>
          <p:cNvSpPr/>
          <p:nvPr/>
        </p:nvSpPr>
        <p:spPr>
          <a:xfrm>
            <a:off x="1815440" y="2670048"/>
            <a:ext cx="8266176" cy="8503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www.loom.com</a:t>
            </a:r>
            <a:r>
              <a:rPr lang="en-US" dirty="0">
                <a:hlinkClick r:id="rId2"/>
              </a:rPr>
              <a:t>/share/890080e10b1d4357b3d94f624bf52362</a:t>
            </a:r>
            <a:endParaRPr lang="en-US" dirty="0"/>
          </a:p>
        </p:txBody>
      </p:sp>
      <p:sp>
        <p:nvSpPr>
          <p:cNvPr id="4" name="Rounded Rectangle 3">
            <a:hlinkClick r:id="rId2"/>
            <a:extLst>
              <a:ext uri="{FF2B5EF4-FFF2-40B4-BE49-F238E27FC236}">
                <a16:creationId xmlns:a16="http://schemas.microsoft.com/office/drawing/2014/main" id="{F49AD031-C04E-93B0-8F43-DA21E604C075}"/>
              </a:ext>
            </a:extLst>
          </p:cNvPr>
          <p:cNvSpPr/>
          <p:nvPr/>
        </p:nvSpPr>
        <p:spPr>
          <a:xfrm>
            <a:off x="1815440" y="4477512"/>
            <a:ext cx="8266176" cy="8503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www.loom.com</a:t>
            </a:r>
            <a:r>
              <a:rPr lang="en-US" dirty="0">
                <a:hlinkClick r:id="rId2"/>
              </a:rPr>
              <a:t>/share/890080e10b1d4357b3d94f624bf52362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6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6BF0-48D5-FAB0-2E47-D43EC47F2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952F9C3-C6AB-5F64-3D75-72B8108F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63" y="1911422"/>
            <a:ext cx="8531678" cy="3409431"/>
          </a:xfrm>
          <a:prstGeom prst="rect">
            <a:avLst/>
          </a:prstGeom>
          <a:solidFill>
            <a:schemeClr val="tx1"/>
          </a:solidFill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C667A-10F2-58E2-654A-1BE99BC3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563" y="5698276"/>
            <a:ext cx="8531678" cy="375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A7B4D-FA16-B442-B897-865AE65FD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50" y="3409950"/>
            <a:ext cx="63500" cy="38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601B93-A879-E25D-FF69-E25D58B80290}"/>
              </a:ext>
            </a:extLst>
          </p:cNvPr>
          <p:cNvSpPr/>
          <p:nvPr/>
        </p:nvSpPr>
        <p:spPr>
          <a:xfrm>
            <a:off x="1261503" y="192875"/>
            <a:ext cx="9668994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r>
              <a:rPr lang="en-IN" sz="2800" i="1" dirty="0"/>
              <a:t>	Task1.2</a:t>
            </a:r>
            <a:r>
              <a:rPr lang="en-IN" sz="2800" i="1" dirty="0">
                <a:sym typeface="Wingdings" pitchFamily="2" charset="2"/>
              </a:rPr>
              <a:t></a:t>
            </a:r>
            <a:r>
              <a:rPr lang="en-IN" sz="2800" i="1" dirty="0"/>
              <a:t>  Replace null Traffic Delay Min with the average delay for that route </a:t>
            </a:r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pic>
        <p:nvPicPr>
          <p:cNvPr id="6" name="Picture 5" descr="A logo of a shopping bag&#10;&#10;AI-generated content may be incorrect.">
            <a:extLst>
              <a:ext uri="{FF2B5EF4-FFF2-40B4-BE49-F238E27FC236}">
                <a16:creationId xmlns:a16="http://schemas.microsoft.com/office/drawing/2014/main" id="{7BE2E7BB-14B3-15E2-2B79-752EEC6B36A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code with text&#10;&#10;AI-generated content may be incorrect.">
            <a:extLst>
              <a:ext uri="{FF2B5EF4-FFF2-40B4-BE49-F238E27FC236}">
                <a16:creationId xmlns:a16="http://schemas.microsoft.com/office/drawing/2014/main" id="{EF5DAFA9-AB56-C49F-2AC2-5DA46DDE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988" y="1869970"/>
            <a:ext cx="9190139" cy="2292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B57EB-02D9-C87A-36CB-A1B0A0D4D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89" y="4311126"/>
            <a:ext cx="9190139" cy="268142"/>
          </a:xfrm>
          <a:prstGeom prst="rect">
            <a:avLst/>
          </a:prstGeom>
        </p:spPr>
      </p:pic>
      <p:pic>
        <p:nvPicPr>
          <p:cNvPr id="12" name="Picture 1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014F626-AFCC-2DEC-5332-C2BC421EB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990" y="4900465"/>
            <a:ext cx="9190139" cy="1233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5326FE-A993-A201-D7AD-C4F2A03BA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90" y="6278249"/>
            <a:ext cx="9190139" cy="2663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6D00D8-E211-8E7A-D51F-EABBF559CFF9}"/>
              </a:ext>
            </a:extLst>
          </p:cNvPr>
          <p:cNvSpPr/>
          <p:nvPr/>
        </p:nvSpPr>
        <p:spPr>
          <a:xfrm>
            <a:off x="1019454" y="170989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r>
              <a:rPr lang="en-IN" sz="2800" i="1" dirty="0"/>
              <a:t>	</a:t>
            </a:r>
            <a:r>
              <a:rPr lang="en-IN" sz="3200" i="1" dirty="0"/>
              <a:t> </a:t>
            </a:r>
          </a:p>
          <a:p>
            <a:pPr algn="ctr"/>
            <a:endParaRPr lang="en-IN" sz="3200" i="1" dirty="0"/>
          </a:p>
          <a:p>
            <a:pPr algn="ctr"/>
            <a:r>
              <a:rPr lang="en-IN" sz="3200" i="1" dirty="0"/>
              <a:t>Task1.3</a:t>
            </a:r>
            <a:r>
              <a:rPr lang="en-IN" sz="3200" i="1" dirty="0">
                <a:sym typeface="Wingdings" pitchFamily="2" charset="2"/>
              </a:rPr>
              <a:t></a:t>
            </a:r>
            <a:r>
              <a:rPr lang="en-IN" sz="3200" i="1" dirty="0"/>
              <a:t> </a:t>
            </a:r>
            <a:r>
              <a:rPr lang="en-IN" sz="2800" i="1" dirty="0"/>
              <a:t>Convert all date columns into YYYY-MM-DD format using SQL functions </a:t>
            </a:r>
          </a:p>
          <a:p>
            <a:pPr algn="ctr"/>
            <a:r>
              <a:rPr lang="en-IN" sz="2800" i="1" dirty="0"/>
              <a:t> </a:t>
            </a:r>
          </a:p>
          <a:p>
            <a:pPr algn="ctr"/>
            <a:endParaRPr lang="en-IN" sz="3200" i="1" dirty="0"/>
          </a:p>
          <a:p>
            <a:pPr algn="ctr"/>
            <a:endParaRPr lang="en-US" sz="2800" i="1" dirty="0"/>
          </a:p>
        </p:txBody>
      </p:sp>
      <p:pic>
        <p:nvPicPr>
          <p:cNvPr id="3" name="Picture 2" descr="A logo of a shopping bag&#10;&#10;AI-generated content may be incorrect.">
            <a:extLst>
              <a:ext uri="{FF2B5EF4-FFF2-40B4-BE49-F238E27FC236}">
                <a16:creationId xmlns:a16="http://schemas.microsoft.com/office/drawing/2014/main" id="{A62D449F-EFCF-4836-FD26-BB1C2EA643B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3BEB2D5-55CA-34B3-CCB6-A3DD10E7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4682"/>
            <a:ext cx="9907398" cy="283416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D1122-6B9C-CDCD-D8EF-9F948AAC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3378200"/>
            <a:ext cx="50800" cy="101600"/>
          </a:xfrm>
          <a:prstGeom prst="rect">
            <a:avLst/>
          </a:prstGeom>
        </p:spPr>
      </p:pic>
      <p:pic>
        <p:nvPicPr>
          <p:cNvPr id="9" name="Picture 8" descr="A table with numbers and numbers&#10;&#10;AI-generated content may be incorrect.">
            <a:extLst>
              <a:ext uri="{FF2B5EF4-FFF2-40B4-BE49-F238E27FC236}">
                <a16:creationId xmlns:a16="http://schemas.microsoft.com/office/drawing/2014/main" id="{D8887B9C-EE01-8377-0C44-6EAFF172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616824"/>
            <a:ext cx="9907398" cy="214050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2849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83F929-CB80-CD77-0BB7-EC2719ACCF47}"/>
              </a:ext>
            </a:extLst>
          </p:cNvPr>
          <p:cNvSpPr/>
          <p:nvPr/>
        </p:nvSpPr>
        <p:spPr>
          <a:xfrm>
            <a:off x="914400" y="136053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3200" i="1" dirty="0"/>
            </a:br>
            <a:r>
              <a:rPr lang="en-IN" sz="3200" i="1" dirty="0"/>
              <a:t>	</a:t>
            </a:r>
            <a:r>
              <a:rPr lang="en-IN" sz="3600" i="1" dirty="0"/>
              <a:t> </a:t>
            </a:r>
          </a:p>
          <a:p>
            <a:pPr algn="ctr"/>
            <a:endParaRPr lang="en-IN" sz="3600" i="1" dirty="0"/>
          </a:p>
          <a:p>
            <a:pPr algn="ctr"/>
            <a:r>
              <a:rPr lang="en-IN" sz="2800" i="1" dirty="0"/>
              <a:t>Task1.4</a:t>
            </a:r>
            <a:r>
              <a:rPr lang="en-IN" sz="2800" i="1" dirty="0">
                <a:sym typeface="Wingdings" pitchFamily="2" charset="2"/>
              </a:rPr>
              <a:t></a:t>
            </a:r>
            <a:r>
              <a:rPr lang="en-IN" sz="2800" i="1" dirty="0"/>
              <a:t>Ensure that no Actual Delivery Date is before Order Date (flag such records). </a:t>
            </a:r>
          </a:p>
          <a:p>
            <a:pPr algn="ctr"/>
            <a:endParaRPr lang="en-IN" sz="3200" i="1" dirty="0"/>
          </a:p>
          <a:p>
            <a:pPr algn="ctr"/>
            <a:r>
              <a:rPr lang="en-IN" sz="3200" i="1" dirty="0"/>
              <a:t> </a:t>
            </a:r>
          </a:p>
          <a:p>
            <a:pPr algn="ctr"/>
            <a:endParaRPr lang="en-IN" sz="3600" i="1" dirty="0"/>
          </a:p>
          <a:p>
            <a:pPr algn="ctr"/>
            <a:endParaRPr lang="en-US" sz="3200" i="1" dirty="0"/>
          </a:p>
        </p:txBody>
      </p:sp>
      <p:pic>
        <p:nvPicPr>
          <p:cNvPr id="2" name="Picture 1" descr="A logo of a shopping bag&#10;&#10;AI-generated content may be incorrect.">
            <a:extLst>
              <a:ext uri="{FF2B5EF4-FFF2-40B4-BE49-F238E27FC236}">
                <a16:creationId xmlns:a16="http://schemas.microsoft.com/office/drawing/2014/main" id="{2AFDC72B-E850-DF1F-870D-665F74F3A2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5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64FE6B0-3933-1E86-BDAD-B1ECCAF9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83" y="1712259"/>
            <a:ext cx="9256921" cy="2394990"/>
          </a:xfrm>
          <a:prstGeom prst="rect">
            <a:avLst/>
          </a:prstGeom>
        </p:spPr>
      </p:pic>
      <p:pic>
        <p:nvPicPr>
          <p:cNvPr id="7" name="Picture 6" descr="A screenshot of a data&#10;&#10;AI-generated content may be incorrect.">
            <a:extLst>
              <a:ext uri="{FF2B5EF4-FFF2-40B4-BE49-F238E27FC236}">
                <a16:creationId xmlns:a16="http://schemas.microsoft.com/office/drawing/2014/main" id="{730257E5-2CF1-836B-771C-D81B0729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184" y="4329953"/>
            <a:ext cx="9256922" cy="2309933"/>
          </a:xfrm>
          <a:prstGeom prst="rect">
            <a:avLst/>
          </a:prstGeom>
        </p:spPr>
      </p:pic>
      <p:pic>
        <p:nvPicPr>
          <p:cNvPr id="3" name="Picture 2" descr="A logo of a shopping bag&#10;&#10;AI-generated content may be incorrect.">
            <a:extLst>
              <a:ext uri="{FF2B5EF4-FFF2-40B4-BE49-F238E27FC236}">
                <a16:creationId xmlns:a16="http://schemas.microsoft.com/office/drawing/2014/main" id="{5E712E1D-698B-76E5-27DD-3BB41E4FBA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69CEFE-C080-CE6F-F1C2-68D854B196C3}"/>
              </a:ext>
            </a:extLst>
          </p:cNvPr>
          <p:cNvSpPr/>
          <p:nvPr/>
        </p:nvSpPr>
        <p:spPr>
          <a:xfrm>
            <a:off x="977152" y="198905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3600" i="1" dirty="0"/>
            </a:br>
            <a:r>
              <a:rPr lang="en-IN" sz="3600" i="1" dirty="0"/>
              <a:t>	</a:t>
            </a:r>
            <a:r>
              <a:rPr lang="en-IN" sz="4000" i="1" dirty="0"/>
              <a:t> </a:t>
            </a:r>
          </a:p>
          <a:p>
            <a:pPr algn="ctr"/>
            <a:endParaRPr lang="en-IN" sz="4000" i="1" dirty="0"/>
          </a:p>
          <a:p>
            <a:pPr algn="ctr"/>
            <a:r>
              <a:rPr lang="en-IN" sz="3200" i="1" dirty="0"/>
              <a:t> Task 2.1</a:t>
            </a:r>
            <a:r>
              <a:rPr lang="en-IN" sz="3200" i="1" dirty="0">
                <a:sym typeface="Wingdings" pitchFamily="2" charset="2"/>
              </a:rPr>
              <a:t></a:t>
            </a:r>
            <a:r>
              <a:rPr lang="en-IN" sz="2800" i="1" dirty="0"/>
              <a:t> Calculate delivery delay (in days) for each order </a:t>
            </a:r>
          </a:p>
          <a:p>
            <a:pPr algn="ctr"/>
            <a:r>
              <a:rPr lang="en-IN" sz="3600" i="1" dirty="0"/>
              <a:t> </a:t>
            </a:r>
          </a:p>
          <a:p>
            <a:pPr algn="ctr"/>
            <a:endParaRPr lang="en-IN" sz="4000" i="1" dirty="0"/>
          </a:p>
          <a:p>
            <a:pPr algn="ctr"/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95484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7BDA3F-FC1A-48AF-67A9-A07DFD965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0" y="3378200"/>
            <a:ext cx="50800" cy="101600"/>
          </a:xfrm>
          <a:prstGeom prst="rect">
            <a:avLst/>
          </a:prstGeom>
        </p:spPr>
      </p:pic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7046E94-267C-5F46-FB63-379E98D2C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0" y="1658469"/>
            <a:ext cx="9920254" cy="2724113"/>
          </a:xfrm>
          <a:prstGeom prst="rect">
            <a:avLst/>
          </a:prstGeom>
        </p:spPr>
      </p:pic>
      <p:pic>
        <p:nvPicPr>
          <p:cNvPr id="15" name="Picture 14" descr="A white and grey striped background&#10;&#10;AI-generated content may be incorrect.">
            <a:extLst>
              <a:ext uri="{FF2B5EF4-FFF2-40B4-BE49-F238E27FC236}">
                <a16:creationId xmlns:a16="http://schemas.microsoft.com/office/drawing/2014/main" id="{E8C1CFC6-D127-0D3D-FAD7-B04078127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50" y="4500282"/>
            <a:ext cx="9920254" cy="22002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62323D-B17C-7EEC-E33A-9FAAC2719975}"/>
              </a:ext>
            </a:extLst>
          </p:cNvPr>
          <p:cNvSpPr/>
          <p:nvPr/>
        </p:nvSpPr>
        <p:spPr>
          <a:xfrm>
            <a:off x="1022551" y="153279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4000" i="1" dirty="0"/>
            </a:br>
            <a:r>
              <a:rPr lang="en-IN" sz="4000" i="1" dirty="0"/>
              <a:t>	</a:t>
            </a:r>
            <a:r>
              <a:rPr lang="en-IN" sz="4400" i="1" dirty="0"/>
              <a:t> </a:t>
            </a:r>
          </a:p>
          <a:p>
            <a:pPr algn="ctr"/>
            <a:endParaRPr lang="en-IN" sz="4800" i="1" dirty="0"/>
          </a:p>
          <a:p>
            <a:pPr algn="ctr"/>
            <a:r>
              <a:rPr lang="en-IN" sz="2800" i="1" dirty="0"/>
              <a:t> Task 2.2</a:t>
            </a:r>
            <a:r>
              <a:rPr lang="en-IN" sz="2800" i="1" dirty="0">
                <a:sym typeface="Wingdings" pitchFamily="2" charset="2"/>
              </a:rPr>
              <a:t></a:t>
            </a:r>
            <a:r>
              <a:rPr lang="en-IN" sz="3200" i="1" dirty="0"/>
              <a:t>Find Top 10 delayed routes based on average delay days. </a:t>
            </a:r>
          </a:p>
          <a:p>
            <a:pPr algn="ctr"/>
            <a:endParaRPr lang="en-IN" sz="3200" i="1" dirty="0"/>
          </a:p>
          <a:p>
            <a:pPr algn="ctr"/>
            <a:r>
              <a:rPr lang="en-IN" sz="4000" i="1" dirty="0"/>
              <a:t> </a:t>
            </a:r>
          </a:p>
          <a:p>
            <a:pPr algn="ctr"/>
            <a:endParaRPr lang="en-IN" sz="4400" i="1" dirty="0"/>
          </a:p>
          <a:p>
            <a:pPr algn="ctr"/>
            <a:endParaRPr lang="en-US" sz="4000" i="1" dirty="0"/>
          </a:p>
        </p:txBody>
      </p:sp>
      <p:pic>
        <p:nvPicPr>
          <p:cNvPr id="3" name="Picture 2" descr="A logo of a shopping bag&#10;&#10;AI-generated content may be incorrect.">
            <a:extLst>
              <a:ext uri="{FF2B5EF4-FFF2-40B4-BE49-F238E27FC236}">
                <a16:creationId xmlns:a16="http://schemas.microsoft.com/office/drawing/2014/main" id="{09A51E86-0F64-CDBF-8219-C0BD8221146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D97590-0D6D-4FE2-2EDB-D8AA52EEE5A8}"/>
              </a:ext>
            </a:extLst>
          </p:cNvPr>
          <p:cNvSpPr/>
          <p:nvPr/>
        </p:nvSpPr>
        <p:spPr>
          <a:xfrm>
            <a:off x="1056574" y="144587"/>
            <a:ext cx="9935415" cy="1290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800" i="1" dirty="0"/>
            </a:br>
            <a:r>
              <a:rPr lang="en-IN" sz="2800" i="1" dirty="0"/>
              <a:t>	 </a:t>
            </a:r>
          </a:p>
          <a:p>
            <a:pPr algn="ctr"/>
            <a:endParaRPr lang="en-IN" sz="2800" dirty="0"/>
          </a:p>
          <a:p>
            <a:pPr algn="ctr"/>
            <a:r>
              <a:rPr lang="en-IN" sz="2800" i="1" dirty="0"/>
              <a:t>Task 2.3</a:t>
            </a:r>
            <a:r>
              <a:rPr lang="en-IN" sz="2800" i="1" dirty="0">
                <a:sym typeface="Wingdings" pitchFamily="2" charset="2"/>
              </a:rPr>
              <a:t></a:t>
            </a:r>
            <a:r>
              <a:rPr lang="en-IN" sz="2800" i="1" dirty="0"/>
              <a:t> Use window functions to rank all orders by delay within each warehouse </a:t>
            </a:r>
          </a:p>
          <a:p>
            <a:pPr algn="ctr"/>
            <a:r>
              <a:rPr lang="en-IN" sz="2800" i="1" dirty="0"/>
              <a:t> </a:t>
            </a:r>
          </a:p>
          <a:p>
            <a:pPr algn="ctr"/>
            <a:endParaRPr lang="en-IN" sz="2800" i="1" dirty="0"/>
          </a:p>
          <a:p>
            <a:pPr algn="ctr"/>
            <a:endParaRPr lang="en-US" sz="2800" i="1" dirty="0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32F739F-49DD-74EE-BF25-8A2ABAA88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38" y="1610880"/>
            <a:ext cx="7772400" cy="2087217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3D3900-020E-7297-D1E6-234E1B45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738" y="3811943"/>
            <a:ext cx="7772400" cy="2901470"/>
          </a:xfrm>
          <a:prstGeom prst="rect">
            <a:avLst/>
          </a:prstGeom>
        </p:spPr>
      </p:pic>
      <p:pic>
        <p:nvPicPr>
          <p:cNvPr id="2" name="Picture 1" descr="A logo of a shopping bag&#10;&#10;AI-generated content may be incorrect.">
            <a:extLst>
              <a:ext uri="{FF2B5EF4-FFF2-40B4-BE49-F238E27FC236}">
                <a16:creationId xmlns:a16="http://schemas.microsoft.com/office/drawing/2014/main" id="{33D2C766-9123-CB3C-C9F8-F8C03B0E57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9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C0FFFD-9A7E-E120-8422-7DEB1DE2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27" y="1907514"/>
            <a:ext cx="7378882" cy="1702354"/>
          </a:xfrm>
          <a:prstGeom prst="rect">
            <a:avLst/>
          </a:prstGeom>
        </p:spPr>
      </p:pic>
      <p:pic>
        <p:nvPicPr>
          <p:cNvPr id="15" name="Picture 1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23A398A-BC93-C766-F913-230DF933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7" y="412376"/>
            <a:ext cx="7378882" cy="135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84AD39-6183-D515-51DC-80971066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06" y="3674618"/>
            <a:ext cx="5611930" cy="525896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D283ED-A405-4920-3781-0E9F5F46F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899" y="4337952"/>
            <a:ext cx="3624045" cy="16274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47BA31-16CC-1492-9B78-1DE735D65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27" y="4625788"/>
            <a:ext cx="5785873" cy="525896"/>
          </a:xfrm>
          <a:prstGeom prst="rect">
            <a:avLst/>
          </a:prstGeom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FA820C8E-92B2-858D-2DD0-7A50F0EA7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4" y="5216434"/>
            <a:ext cx="7573628" cy="16274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5A23D6-0CE5-89CE-4DF0-B1F3CFFAF6C1}"/>
              </a:ext>
            </a:extLst>
          </p:cNvPr>
          <p:cNvSpPr/>
          <p:nvPr/>
        </p:nvSpPr>
        <p:spPr>
          <a:xfrm>
            <a:off x="7766206" y="176451"/>
            <a:ext cx="3874013" cy="33607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IN" sz="2400" dirty="0"/>
            </a:br>
            <a:endParaRPr lang="en-IN" sz="2400" dirty="0"/>
          </a:p>
          <a:p>
            <a:pPr algn="ctr"/>
            <a:br>
              <a:rPr lang="en-IN" sz="2400" dirty="0"/>
            </a:br>
            <a:r>
              <a:rPr lang="en-IN" sz="2400" dirty="0"/>
              <a:t>Task</a:t>
            </a:r>
          </a:p>
          <a:p>
            <a:pPr marL="285750" indent="-285750" algn="ctr">
              <a:buFont typeface="Wingdings" pitchFamily="2" charset="2"/>
              <a:buChar char="à"/>
            </a:pPr>
            <a:r>
              <a:rPr lang="en-IN" sz="2400" dirty="0">
                <a:sym typeface="Wingdings" pitchFamily="2" charset="2"/>
              </a:rPr>
              <a:t>3.1 </a:t>
            </a:r>
            <a:r>
              <a:rPr lang="en-IN" sz="2400" dirty="0"/>
              <a:t>For each route, calculate: </a:t>
            </a:r>
          </a:p>
          <a:p>
            <a:pPr algn="ctr"/>
            <a:r>
              <a:rPr lang="en-IN" sz="2400" dirty="0"/>
              <a:t>○ Average delivery time (in days). </a:t>
            </a:r>
          </a:p>
          <a:p>
            <a:pPr algn="ctr"/>
            <a:r>
              <a:rPr lang="en-IN" sz="2400" dirty="0"/>
              <a:t>○ Average traffic delay. </a:t>
            </a:r>
          </a:p>
          <a:p>
            <a:pPr algn="ctr"/>
            <a:r>
              <a:rPr lang="en-IN" sz="2400" dirty="0"/>
              <a:t>○ Distance-to-time efficiency ratio: Distance KM / Average Travel Time Min </a:t>
            </a:r>
          </a:p>
          <a:p>
            <a:pPr algn="ctr"/>
            <a:br>
              <a:rPr lang="en-IN" sz="2400" dirty="0"/>
            </a:br>
            <a:r>
              <a:rPr lang="en-IN" sz="2400" dirty="0"/>
              <a:t>Task</a:t>
            </a:r>
          </a:p>
        </p:txBody>
      </p:sp>
      <p:pic>
        <p:nvPicPr>
          <p:cNvPr id="3" name="Picture 2" descr="A logo of a shopping bag&#10;&#10;AI-generated content may be incorrect.">
            <a:extLst>
              <a:ext uri="{FF2B5EF4-FFF2-40B4-BE49-F238E27FC236}">
                <a16:creationId xmlns:a16="http://schemas.microsoft.com/office/drawing/2014/main" id="{8E1C73A2-79AB-A753-3BF7-BF2C160C159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28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1023</TotalTime>
  <Words>445</Words>
  <Application>Microsoft Macintosh PowerPoint</Application>
  <PresentationFormat>Widescreen</PresentationFormat>
  <Paragraphs>96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Arial</vt:lpstr>
      <vt:lpstr>Century Gothic</vt:lpstr>
      <vt:lpstr>Wingdings</vt:lpstr>
      <vt:lpstr>Wingdings 3</vt:lpstr>
      <vt:lpstr>Ion Boardroom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Lalit mehra</dc:creator>
  <cp:lastModifiedBy>Lalit mehra</cp:lastModifiedBy>
  <cp:revision>19</cp:revision>
  <dcterms:created xsi:type="dcterms:W3CDTF">2025-11-06T06:12:09Z</dcterms:created>
  <dcterms:modified xsi:type="dcterms:W3CDTF">2025-11-13T15:19:00Z</dcterms:modified>
</cp:coreProperties>
</file>